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671" r:id="rId2"/>
  </p:sldMasterIdLst>
  <p:notesMasterIdLst>
    <p:notesMasterId r:id="rId12"/>
  </p:notesMasterIdLst>
  <p:handoutMasterIdLst>
    <p:handoutMasterId r:id="rId13"/>
  </p:handoutMasterIdLst>
  <p:sldIdLst>
    <p:sldId id="591" r:id="rId3"/>
    <p:sldId id="614" r:id="rId4"/>
    <p:sldId id="615" r:id="rId5"/>
    <p:sldId id="616" r:id="rId6"/>
    <p:sldId id="617" r:id="rId7"/>
    <p:sldId id="618" r:id="rId8"/>
    <p:sldId id="619" r:id="rId9"/>
    <p:sldId id="620" r:id="rId10"/>
    <p:sldId id="538" r:id="rId11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folHlink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folHlink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folHlink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folHlink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folHlink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b="1" kern="1200">
        <a:solidFill>
          <a:schemeClr val="folHlink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b="1" kern="1200">
        <a:solidFill>
          <a:schemeClr val="folHlink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b="1" kern="1200">
        <a:solidFill>
          <a:schemeClr val="folHlink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b="1" kern="1200">
        <a:solidFill>
          <a:schemeClr val="folHlink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B853"/>
    <a:srgbClr val="81FDD4"/>
    <a:srgbClr val="ADF688"/>
    <a:srgbClr val="F1ADE4"/>
    <a:srgbClr val="B1EDCC"/>
    <a:srgbClr val="D2F2FE"/>
    <a:srgbClr val="F5ECFE"/>
    <a:srgbClr val="EDD5FB"/>
    <a:srgbClr val="E5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25" autoAdjust="0"/>
    <p:restoredTop sz="82400" autoAdjust="0"/>
  </p:normalViewPr>
  <p:slideViewPr>
    <p:cSldViewPr>
      <p:cViewPr varScale="1">
        <p:scale>
          <a:sx n="113" d="100"/>
          <a:sy n="113" d="100"/>
        </p:scale>
        <p:origin x="165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2946673" cy="49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6" tIns="45235" rIns="90466" bIns="45235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403" y="2"/>
            <a:ext cx="2946672" cy="49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6" tIns="45235" rIns="90466" bIns="45235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546CCCED-C7E6-4C22-AE28-4484A27DFAD7}" type="datetimeFigureOut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378873"/>
            <a:ext cx="2946673" cy="49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6" tIns="45235" rIns="90466" bIns="45235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403" y="9378873"/>
            <a:ext cx="2946672" cy="49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6" tIns="45235" rIns="90466" bIns="45235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fld id="{09FB1CFC-8D62-457C-AF92-A4CC6A283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74194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6673" cy="493792"/>
          </a:xfrm>
          <a:prstGeom prst="rect">
            <a:avLst/>
          </a:prstGeom>
        </p:spPr>
        <p:txBody>
          <a:bodyPr vert="horz" lIns="90466" tIns="45235" rIns="90466" bIns="4523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403" y="2"/>
            <a:ext cx="2946672" cy="493792"/>
          </a:xfrm>
          <a:prstGeom prst="rect">
            <a:avLst/>
          </a:prstGeom>
        </p:spPr>
        <p:txBody>
          <a:bodyPr vert="horz" lIns="90466" tIns="45235" rIns="90466" bIns="4523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7064DE-7DD1-4A4E-9131-C5A5B13532C6}" type="datetimeFigureOut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1363"/>
            <a:ext cx="4930775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66" tIns="45235" rIns="90466" bIns="45235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650" y="4690229"/>
            <a:ext cx="5440381" cy="4442540"/>
          </a:xfrm>
          <a:prstGeom prst="rect">
            <a:avLst/>
          </a:prstGeom>
        </p:spPr>
        <p:txBody>
          <a:bodyPr vert="horz" lIns="90466" tIns="45235" rIns="90466" bIns="4523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378873"/>
            <a:ext cx="2946673" cy="493791"/>
          </a:xfrm>
          <a:prstGeom prst="rect">
            <a:avLst/>
          </a:prstGeom>
        </p:spPr>
        <p:txBody>
          <a:bodyPr vert="horz" lIns="90466" tIns="45235" rIns="90466" bIns="4523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403" y="9378873"/>
            <a:ext cx="2946672" cy="493791"/>
          </a:xfrm>
          <a:prstGeom prst="rect">
            <a:avLst/>
          </a:prstGeom>
        </p:spPr>
        <p:txBody>
          <a:bodyPr vert="horz" wrap="square" lIns="90466" tIns="45235" rIns="90466" bIns="45235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fld id="{8CC52F6E-C887-465C-9725-05361D11EC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06861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7946F4-7131-4A59-AB01-F4CBF3B5D3E3}" type="slidenum">
              <a:rPr lang="ro-RO" smtClean="0"/>
              <a:pPr>
                <a:defRPr/>
              </a:pPr>
              <a:t>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83890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altLang="ro-RO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1600" b="1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37583" indent="-283686" eaLnBrk="0" hangingPunct="0">
              <a:defRPr sz="1600" b="1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34742" indent="-226948" eaLnBrk="0" hangingPunct="0">
              <a:defRPr sz="1600" b="1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88640" indent="-226948" eaLnBrk="0" hangingPunct="0">
              <a:defRPr sz="1600" b="1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42537" indent="-226948" eaLnBrk="0" hangingPunct="0">
              <a:defRPr sz="1600" b="1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496434" indent="-22694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50331" indent="-22694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04228" indent="-22694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58124" indent="-226948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1711D12-2E10-499D-8882-B03B2A6D248D}" type="slidenum">
              <a:rPr lang="en-US" altLang="en-US" sz="1200" b="0">
                <a:solidFill>
                  <a:schemeClr val="tx1"/>
                </a:solidFill>
                <a:latin typeface="Calibri" panose="020F0502020204030204" pitchFamily="34" charset="0"/>
              </a:rPr>
              <a:pPr eaLnBrk="1" hangingPunct="1"/>
              <a:t>9</a:t>
            </a:fld>
            <a:endParaRPr lang="en-US" altLang="en-US" sz="1200" b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785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BCF15-55A9-4BFA-A2FF-FF602D728201}" type="datetime1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F131DE-CBDF-4821-8944-D17A725BA8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83527"/>
      </p:ext>
    </p:extLst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41811-E546-48B3-96D4-972677A260DF}" type="datetime1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76C0E6-464E-4541-BF8A-BA1536C9C8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7334561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7D0EF-8E94-4E13-8D8A-635FA5624010}" type="datetime1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F60597-04F2-457C-B733-7FCFB00CA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112149"/>
      </p:ext>
    </p:extLst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DBA07938-CA62-4B1B-B320-620B6635A793}" type="slidenum">
              <a:rPr lang="ro-RO" altLang="en-US"/>
              <a:pPr/>
              <a:t>‹#›</a:t>
            </a:fld>
            <a:endParaRPr lang="ro-RO" altLang="en-US"/>
          </a:p>
        </p:txBody>
      </p:sp>
    </p:spTree>
    <p:extLst>
      <p:ext uri="{BB962C8B-B14F-4D97-AF65-F5344CB8AC3E}">
        <p14:creationId xmlns:p14="http://schemas.microsoft.com/office/powerpoint/2010/main" val="2265920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CA28D28C-E5CB-420C-9314-C9AD84D12F8F}" type="slidenum">
              <a:rPr lang="ro-RO" altLang="en-US"/>
              <a:pPr/>
              <a:t>‹#›</a:t>
            </a:fld>
            <a:endParaRPr lang="ro-RO" altLang="en-US"/>
          </a:p>
        </p:txBody>
      </p:sp>
    </p:spTree>
    <p:extLst>
      <p:ext uri="{BB962C8B-B14F-4D97-AF65-F5344CB8AC3E}">
        <p14:creationId xmlns:p14="http://schemas.microsoft.com/office/powerpoint/2010/main" val="419689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957910CD-C033-40EE-BFF8-F31A13CDCEE6}" type="slidenum">
              <a:rPr lang="ro-RO" altLang="en-US"/>
              <a:pPr/>
              <a:t>‹#›</a:t>
            </a:fld>
            <a:endParaRPr lang="ro-RO" altLang="en-US"/>
          </a:p>
        </p:txBody>
      </p:sp>
    </p:spTree>
    <p:extLst>
      <p:ext uri="{BB962C8B-B14F-4D97-AF65-F5344CB8AC3E}">
        <p14:creationId xmlns:p14="http://schemas.microsoft.com/office/powerpoint/2010/main" val="1174925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05D8EAA1-F8F4-4196-A453-50D20E57B1AC}" type="slidenum">
              <a:rPr lang="ro-RO" altLang="en-US"/>
              <a:pPr/>
              <a:t>‹#›</a:t>
            </a:fld>
            <a:endParaRPr lang="ro-RO" altLang="en-US"/>
          </a:p>
        </p:txBody>
      </p:sp>
    </p:spTree>
    <p:extLst>
      <p:ext uri="{BB962C8B-B14F-4D97-AF65-F5344CB8AC3E}">
        <p14:creationId xmlns:p14="http://schemas.microsoft.com/office/powerpoint/2010/main" val="1538133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18468ECE-528A-4108-B247-9464115346F1}" type="slidenum">
              <a:rPr lang="ro-RO" altLang="en-US"/>
              <a:pPr/>
              <a:t>‹#›</a:t>
            </a:fld>
            <a:endParaRPr lang="ro-RO" altLang="en-US"/>
          </a:p>
        </p:txBody>
      </p:sp>
    </p:spTree>
    <p:extLst>
      <p:ext uri="{BB962C8B-B14F-4D97-AF65-F5344CB8AC3E}">
        <p14:creationId xmlns:p14="http://schemas.microsoft.com/office/powerpoint/2010/main" val="1224562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BCED80AA-CFBF-411F-B569-7CA6A3B57891}" type="slidenum">
              <a:rPr lang="ro-RO" altLang="en-US"/>
              <a:pPr/>
              <a:t>‹#›</a:t>
            </a:fld>
            <a:endParaRPr lang="ro-RO" altLang="en-US"/>
          </a:p>
        </p:txBody>
      </p:sp>
    </p:spTree>
    <p:extLst>
      <p:ext uri="{BB962C8B-B14F-4D97-AF65-F5344CB8AC3E}">
        <p14:creationId xmlns:p14="http://schemas.microsoft.com/office/powerpoint/2010/main" val="1181436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C69B16B8-0D7B-4F4F-B81B-319FC800258A}" type="slidenum">
              <a:rPr lang="ro-RO" altLang="en-US"/>
              <a:pPr/>
              <a:t>‹#›</a:t>
            </a:fld>
            <a:endParaRPr lang="ro-RO" altLang="en-US"/>
          </a:p>
        </p:txBody>
      </p:sp>
    </p:spTree>
    <p:extLst>
      <p:ext uri="{BB962C8B-B14F-4D97-AF65-F5344CB8AC3E}">
        <p14:creationId xmlns:p14="http://schemas.microsoft.com/office/powerpoint/2010/main" val="27960607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BDDC6693-2465-4C6A-B68F-9F3C52F8E0F7}" type="slidenum">
              <a:rPr lang="ro-RO" altLang="en-US"/>
              <a:pPr/>
              <a:t>‹#›</a:t>
            </a:fld>
            <a:endParaRPr lang="ro-RO" altLang="en-US"/>
          </a:p>
        </p:txBody>
      </p:sp>
    </p:spTree>
    <p:extLst>
      <p:ext uri="{BB962C8B-B14F-4D97-AF65-F5344CB8AC3E}">
        <p14:creationId xmlns:p14="http://schemas.microsoft.com/office/powerpoint/2010/main" val="1054209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12DD5-6B6D-4F8A-B880-7E324C709D4A}" type="datetime1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73DA7D-205B-4B1B-82BB-91CB926F3F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0929254"/>
      </p:ext>
    </p:extLst>
  </p:cSld>
  <p:clrMapOvr>
    <a:masterClrMapping/>
  </p:clrMapOvr>
  <p:transition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F5A7D78F-095A-4256-BA5E-DF344BAED81B}" type="slidenum">
              <a:rPr lang="ro-RO" altLang="en-US"/>
              <a:pPr/>
              <a:t>‹#›</a:t>
            </a:fld>
            <a:endParaRPr lang="ro-RO" altLang="en-US"/>
          </a:p>
        </p:txBody>
      </p:sp>
    </p:spTree>
    <p:extLst>
      <p:ext uri="{BB962C8B-B14F-4D97-AF65-F5344CB8AC3E}">
        <p14:creationId xmlns:p14="http://schemas.microsoft.com/office/powerpoint/2010/main" val="818881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D1E7D778-43CA-427C-A1D0-8CD889A61AD7}" type="slidenum">
              <a:rPr lang="ro-RO" altLang="en-US"/>
              <a:pPr/>
              <a:t>‹#›</a:t>
            </a:fld>
            <a:endParaRPr lang="ro-RO" altLang="en-US"/>
          </a:p>
        </p:txBody>
      </p:sp>
    </p:spTree>
    <p:extLst>
      <p:ext uri="{BB962C8B-B14F-4D97-AF65-F5344CB8AC3E}">
        <p14:creationId xmlns:p14="http://schemas.microsoft.com/office/powerpoint/2010/main" val="4219398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cs typeface="Arial" charset="0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04CCE86F-0DDE-4C6E-B5CF-3AA3AA85759F}" type="slidenum">
              <a:rPr lang="ro-RO" altLang="en-US"/>
              <a:pPr/>
              <a:t>‹#›</a:t>
            </a:fld>
            <a:endParaRPr lang="ro-RO" altLang="en-US"/>
          </a:p>
        </p:txBody>
      </p:sp>
    </p:spTree>
    <p:extLst>
      <p:ext uri="{BB962C8B-B14F-4D97-AF65-F5344CB8AC3E}">
        <p14:creationId xmlns:p14="http://schemas.microsoft.com/office/powerpoint/2010/main" val="333143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B81DB-F579-482E-B250-DD9F56029634}" type="datetime1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CFAFAF-945A-40B9-A3F4-E8D5C962CC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0487307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66C01-C8C6-4CB1-A6D2-A1AC5A6FE8B5}" type="datetime1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34F38A-2398-46AC-A324-5A31EB2D37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740402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DCB92-5FAD-478A-8540-E6DB33C71891}" type="datetime1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FA53AE-29C4-40C9-AA2D-388CC0CE84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884016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625F2-BB4D-4E28-88BA-D035B63B2C1A}" type="datetime1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FD062C-82B6-4BD2-83FD-0302E0F59E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9517409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18F1E-7388-4343-9644-BC14AC1BE069}" type="datetime1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0DC95C-543F-44F2-A864-2876FBDADC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347778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57DE2-26C3-41BB-BA17-3F327668974E}" type="datetime1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B5D066-C998-4DAA-862C-54551DF837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7941065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C424D-74AB-4CC1-AFBD-A4DF6C2AC0EC}" type="datetime1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8AA380-A229-44EC-A03E-7DFFE5DCB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4333873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3A2A8E1-8A1F-4C38-8BA1-F54090FFCA53}" type="datetime1">
              <a:rPr lang="en-US"/>
              <a:pPr>
                <a:defRPr/>
              </a:pPr>
              <a:t>10/5/2017</a:t>
            </a:fld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fld id="{FE2BEFC2-6497-41E4-8BBE-D37CD64C554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358" r:id="rId1"/>
    <p:sldLayoutId id="2147489359" r:id="rId2"/>
    <p:sldLayoutId id="2147489360" r:id="rId3"/>
    <p:sldLayoutId id="2147489361" r:id="rId4"/>
    <p:sldLayoutId id="2147489362" r:id="rId5"/>
    <p:sldLayoutId id="2147489363" r:id="rId6"/>
    <p:sldLayoutId id="2147489364" r:id="rId7"/>
    <p:sldLayoutId id="2147489365" r:id="rId8"/>
    <p:sldLayoutId id="2147489366" r:id="rId9"/>
    <p:sldLayoutId id="2147489367" r:id="rId10"/>
    <p:sldLayoutId id="2147489368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5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01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01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90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90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01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01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90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90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01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01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90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90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01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01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90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90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01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01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90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90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o-RO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altLang="en-US" smtClean="0"/>
              <a:t>Click to edit Master text styles</a:t>
            </a:r>
          </a:p>
          <a:p>
            <a:pPr lvl="1"/>
            <a:r>
              <a:rPr lang="ro-RO" altLang="en-US" smtClean="0"/>
              <a:t>Second level</a:t>
            </a:r>
          </a:p>
          <a:p>
            <a:pPr lvl="2"/>
            <a:r>
              <a:rPr lang="ro-RO" altLang="en-US" smtClean="0"/>
              <a:t>Third level</a:t>
            </a:r>
          </a:p>
          <a:p>
            <a:pPr lvl="3"/>
            <a:r>
              <a:rPr lang="ro-RO" altLang="en-US" smtClean="0"/>
              <a:t>Fourth level</a:t>
            </a:r>
          </a:p>
          <a:p>
            <a:pPr lvl="4"/>
            <a:r>
              <a:rPr lang="ro-RO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</a:defRPr>
            </a:lvl1pPr>
          </a:lstStyle>
          <a:p>
            <a:fld id="{7272D940-F9C7-4C5D-BD9E-C628C44B1826}" type="slidenum">
              <a:rPr lang="ro-RO" altLang="en-US"/>
              <a:pPr/>
              <a:t>‹#›</a:t>
            </a:fld>
            <a:endParaRPr lang="ro-RO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9369" r:id="rId1"/>
    <p:sldLayoutId id="2147489370" r:id="rId2"/>
    <p:sldLayoutId id="2147489371" r:id="rId3"/>
    <p:sldLayoutId id="2147489372" r:id="rId4"/>
    <p:sldLayoutId id="2147489373" r:id="rId5"/>
    <p:sldLayoutId id="2147489374" r:id="rId6"/>
    <p:sldLayoutId id="2147489375" r:id="rId7"/>
    <p:sldLayoutId id="2147489376" r:id="rId8"/>
    <p:sldLayoutId id="2147489377" r:id="rId9"/>
    <p:sldLayoutId id="2147489378" r:id="rId10"/>
    <p:sldLayoutId id="21474893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gov.ro/ro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7134"/>
            <a:ext cx="1898650" cy="1132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21"/>
          <p:cNvSpPr>
            <a:spLocks noChangeArrowheads="1"/>
          </p:cNvSpPr>
          <p:nvPr/>
        </p:nvSpPr>
        <p:spPr bwMode="auto">
          <a:xfrm>
            <a:off x="3168650" y="6542088"/>
            <a:ext cx="2667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1600">
                <a:solidFill>
                  <a:srgbClr val="003399"/>
                </a:solidFill>
                <a:latin typeface="Trebuchet MS" pitchFamily="34" charset="0"/>
              </a:rPr>
              <a:t>  www.inforegio.ro</a:t>
            </a:r>
          </a:p>
        </p:txBody>
      </p:sp>
      <p:sp>
        <p:nvSpPr>
          <p:cNvPr id="2053" name="Title 13"/>
          <p:cNvSpPr>
            <a:spLocks noGrp="1"/>
          </p:cNvSpPr>
          <p:nvPr>
            <p:ph type="ctrTitle"/>
          </p:nvPr>
        </p:nvSpPr>
        <p:spPr>
          <a:xfrm>
            <a:off x="533400" y="1981200"/>
            <a:ext cx="7781131" cy="1981200"/>
          </a:xfrm>
        </p:spPr>
        <p:txBody>
          <a:bodyPr/>
          <a:lstStyle/>
          <a:p>
            <a:pPr>
              <a:defRPr/>
            </a:pPr>
            <a:r>
              <a:rPr lang="en-US" sz="2000" b="1" i="1" dirty="0">
                <a:solidFill>
                  <a:srgbClr val="003399"/>
                </a:solidFill>
              </a:rPr>
              <a:t>ELABORAREA STRATEGIILOR de DEZVOLTARE LOCAL</a:t>
            </a:r>
            <a:r>
              <a:rPr lang="ro-RO" sz="2000" b="1" i="1" dirty="0">
                <a:solidFill>
                  <a:srgbClr val="003399"/>
                </a:solidFill>
              </a:rPr>
              <a:t>Ă (SDL) </a:t>
            </a:r>
            <a:br>
              <a:rPr lang="ro-RO" sz="2000" b="1" i="1" dirty="0">
                <a:solidFill>
                  <a:srgbClr val="003399"/>
                </a:solidFill>
              </a:rPr>
            </a:br>
            <a:r>
              <a:rPr lang="en-US" sz="2000" b="1" i="1" dirty="0">
                <a:solidFill>
                  <a:srgbClr val="003399"/>
                </a:solidFill>
              </a:rPr>
              <a:t>N</a:t>
            </a:r>
            <a:r>
              <a:rPr lang="ro-RO" sz="2000" b="1" i="1" dirty="0" err="1">
                <a:solidFill>
                  <a:srgbClr val="003399"/>
                </a:solidFill>
              </a:rPr>
              <a:t>ivelul</a:t>
            </a:r>
            <a:r>
              <a:rPr lang="ro-RO" sz="2000" b="1" i="1" dirty="0">
                <a:solidFill>
                  <a:srgbClr val="003399"/>
                </a:solidFill>
              </a:rPr>
              <a:t> orașelor/municipiilor cu peste 20.000 </a:t>
            </a:r>
            <a:r>
              <a:rPr lang="ro-RO" sz="2000" b="1" i="1" dirty="0" smtClean="0">
                <a:solidFill>
                  <a:srgbClr val="003399"/>
                </a:solidFill>
              </a:rPr>
              <a:t>locuitori</a:t>
            </a:r>
            <a:r>
              <a:rPr lang="en-US" sz="2000" b="1" dirty="0" smtClean="0">
                <a:solidFill>
                  <a:srgbClr val="00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Arial" charset="0"/>
              </a:rPr>
              <a:t/>
            </a:r>
            <a:br>
              <a:rPr lang="en-US" sz="2000" b="1" dirty="0" smtClean="0">
                <a:solidFill>
                  <a:srgbClr val="00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Arial" charset="0"/>
              </a:rPr>
            </a:br>
            <a:r>
              <a:rPr lang="en-US" sz="2000" b="1" dirty="0" smtClean="0">
                <a:solidFill>
                  <a:srgbClr val="00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Arial" charset="0"/>
              </a:rPr>
              <a:t/>
            </a:r>
            <a:br>
              <a:rPr lang="en-US" sz="2000" b="1" dirty="0" smtClean="0">
                <a:solidFill>
                  <a:srgbClr val="0033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Arial" charset="0"/>
              </a:rPr>
            </a:br>
            <a:r>
              <a:rPr lang="ro-RO" sz="1800" b="1" dirty="0" smtClean="0">
                <a:solidFill>
                  <a:srgbClr val="003399"/>
                </a:solidFill>
              </a:rPr>
              <a:t>CRITERII </a:t>
            </a:r>
            <a:r>
              <a:rPr lang="ro-RO" sz="1800" b="1" smtClean="0">
                <a:solidFill>
                  <a:srgbClr val="003399"/>
                </a:solidFill>
              </a:rPr>
              <a:t>DE EVALUARE A </a:t>
            </a:r>
            <a:r>
              <a:rPr lang="ro-RO" sz="1800" b="1" dirty="0" smtClean="0">
                <a:solidFill>
                  <a:srgbClr val="003399"/>
                </a:solidFill>
              </a:rPr>
              <a:t>STUDIULUI DE REFERINȚĂ </a:t>
            </a:r>
            <a:endParaRPr lang="ro-RO" altLang="en-US" sz="2800" b="1" dirty="0" smtClean="0">
              <a:solidFill>
                <a:srgbClr val="003399"/>
              </a:solidFill>
              <a:latin typeface="Trebuchet MS" pitchFamily="34" charset="0"/>
            </a:endParaRPr>
          </a:p>
        </p:txBody>
      </p:sp>
      <p:pic>
        <p:nvPicPr>
          <p:cNvPr id="2055" name="Picture 4" descr="http://gov.ro/front/view/img/logo.png">
            <a:hlinkClick r:id="rId4" tooltip="&quot;&quot;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0" y="179361"/>
            <a:ext cx="1148556" cy="10429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rgbClr val="FFFFFF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79361"/>
            <a:ext cx="4876800" cy="104857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15900"/>
            <a:ext cx="10668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71800" y="4382697"/>
            <a:ext cx="3196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>
                <a:solidFill>
                  <a:schemeClr val="tx1"/>
                </a:solidFill>
              </a:rPr>
              <a:t>București, 4/6 octombrie 2017</a:t>
            </a:r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644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524000"/>
            <a:ext cx="8229599" cy="43434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o-RO" sz="2000" b="1" kern="1200" dirty="0" smtClean="0">
              <a:solidFill>
                <a:srgbClr val="00339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0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o-RO" sz="3200" b="1" dirty="0" smtClean="0">
                <a:latin typeface="+mn-lt"/>
                <a:cs typeface="Lucida Sans Unicode" panose="020B0602030504020204" pitchFamily="34" charset="0"/>
              </a:rPr>
              <a:t>Studiul de referință </a:t>
            </a:r>
            <a:endParaRPr lang="ro-RO" sz="3200" b="1" dirty="0">
              <a:latin typeface="+mn-lt"/>
              <a:cs typeface="Lucida Sans Unicode" panose="020B0602030504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sz="2300" b="1" dirty="0">
                <a:cs typeface="Lucida Sans Unicode" panose="020B0602030504020204" pitchFamily="34" charset="0"/>
              </a:rPr>
              <a:t>Analiza teritoriului SDL </a:t>
            </a:r>
            <a:r>
              <a:rPr lang="ro-RO" sz="2300" dirty="0">
                <a:cs typeface="Lucida Sans Unicode" panose="020B0602030504020204" pitchFamily="34" charset="0"/>
              </a:rPr>
              <a:t>- date </a:t>
            </a:r>
            <a:r>
              <a:rPr lang="ro-RO" sz="2300" b="1" dirty="0">
                <a:cs typeface="Lucida Sans Unicode" panose="020B0602030504020204" pitchFamily="34" charset="0"/>
              </a:rPr>
              <a:t>statistice solide</a:t>
            </a:r>
            <a:r>
              <a:rPr lang="ro-RO" sz="2300" dirty="0">
                <a:cs typeface="Lucida Sans Unicode" panose="020B0602030504020204" pitchFamily="34" charset="0"/>
              </a:rPr>
              <a:t>, (sursa datelor: </a:t>
            </a:r>
            <a:r>
              <a:rPr lang="ro-RO" sz="2300" b="1" dirty="0">
                <a:cs typeface="Lucida Sans Unicode" panose="020B0602030504020204" pitchFamily="34" charset="0"/>
              </a:rPr>
              <a:t>entități </a:t>
            </a:r>
            <a:r>
              <a:rPr lang="ro-RO" sz="2300" dirty="0">
                <a:cs typeface="Lucida Sans Unicode" panose="020B0602030504020204" pitchFamily="34" charset="0"/>
              </a:rPr>
              <a:t>relevante/studiu de fundamentare</a:t>
            </a:r>
            <a:r>
              <a:rPr lang="ro-RO" sz="2300" dirty="0" smtClean="0">
                <a:cs typeface="Lucida Sans Unicode" panose="020B0602030504020204" pitchFamily="34" charset="0"/>
              </a:rPr>
              <a:t>).</a:t>
            </a:r>
          </a:p>
          <a:p>
            <a:pPr marL="0" indent="0" algn="just">
              <a:buNone/>
            </a:pPr>
            <a:endParaRPr lang="ro-RO" sz="2300" dirty="0">
              <a:cs typeface="Lucida Sans Unicode" panose="020B0602030504020204" pitchFamily="34" charset="0"/>
            </a:endParaRPr>
          </a:p>
          <a:p>
            <a:pPr algn="just"/>
            <a:r>
              <a:rPr lang="ro-RO" sz="2300" dirty="0">
                <a:cs typeface="Lucida Sans Unicode" panose="020B0602030504020204" pitchFamily="34" charset="0"/>
              </a:rPr>
              <a:t>Pentru a elabora SDL, beneficiarii au </a:t>
            </a:r>
            <a:r>
              <a:rPr lang="ro-RO" sz="2300" b="1" dirty="0">
                <a:cs typeface="Lucida Sans Unicode" panose="020B0602030504020204" pitchFamily="34" charset="0"/>
              </a:rPr>
              <a:t>obligația realizării unui sondaj (sau recensământ) în teritoriul SDL </a:t>
            </a:r>
            <a:r>
              <a:rPr lang="ro-RO" sz="2300" dirty="0">
                <a:cs typeface="Lucida Sans Unicode" panose="020B0602030504020204" pitchFamily="34" charset="0"/>
              </a:rPr>
              <a:t>(ZUM și zona urbană funcțională aferentă). </a:t>
            </a:r>
            <a:endParaRPr lang="ro-RO" sz="2300" dirty="0" smtClean="0">
              <a:cs typeface="Lucida Sans Unicode" panose="020B0602030504020204" pitchFamily="34" charset="0"/>
            </a:endParaRPr>
          </a:p>
          <a:p>
            <a:pPr algn="just"/>
            <a:endParaRPr lang="ro-RO" sz="2300" dirty="0" smtClean="0">
              <a:cs typeface="Lucida Sans Unicode" panose="020B0602030504020204" pitchFamily="34" charset="0"/>
            </a:endParaRPr>
          </a:p>
          <a:p>
            <a:pPr algn="just"/>
            <a:r>
              <a:rPr lang="ro-RO" sz="2300" dirty="0">
                <a:cs typeface="Lucida Sans Unicode" panose="020B0602030504020204" pitchFamily="34" charset="0"/>
              </a:rPr>
              <a:t>Acesta</a:t>
            </a:r>
            <a:r>
              <a:rPr lang="ro-RO" sz="2300" i="1" dirty="0">
                <a:cs typeface="Lucida Sans Unicode" panose="020B0602030504020204" pitchFamily="34" charset="0"/>
              </a:rPr>
              <a:t> </a:t>
            </a:r>
            <a:r>
              <a:rPr lang="ro-RO" sz="2300" b="1" dirty="0">
                <a:cs typeface="Lucida Sans Unicode" panose="020B0602030504020204" pitchFamily="34" charset="0"/>
              </a:rPr>
              <a:t>va implica în mod obligatoriu </a:t>
            </a:r>
            <a:r>
              <a:rPr lang="ro-RO" sz="2300" dirty="0">
                <a:cs typeface="Lucida Sans Unicode" panose="020B0602030504020204" pitchFamily="34" charset="0"/>
              </a:rPr>
              <a:t>activități de </a:t>
            </a:r>
            <a:r>
              <a:rPr lang="ro-RO" sz="2300" b="1" dirty="0">
                <a:cs typeface="Lucida Sans Unicode" panose="020B0602030504020204" pitchFamily="34" charset="0"/>
              </a:rPr>
              <a:t>cercetare pe teren cu implicarea persoanelor aflate în risc de sărăcie sau excluziune socială </a:t>
            </a:r>
            <a:r>
              <a:rPr lang="ro-RO" sz="2300" dirty="0">
                <a:cs typeface="Lucida Sans Unicode" panose="020B0602030504020204" pitchFamily="34" charset="0"/>
              </a:rPr>
              <a:t>(denumit în continuare </a:t>
            </a:r>
            <a:r>
              <a:rPr lang="ro-RO" sz="2300" b="1" dirty="0">
                <a:cs typeface="Lucida Sans Unicode" panose="020B0602030504020204" pitchFamily="34" charset="0"/>
              </a:rPr>
              <a:t>Studiu de referință</a:t>
            </a:r>
            <a:r>
              <a:rPr lang="ro-RO" sz="2300" dirty="0">
                <a:cs typeface="Lucida Sans Unicode" panose="020B0602030504020204" pitchFamily="34" charset="0"/>
              </a:rPr>
              <a:t>).</a:t>
            </a:r>
          </a:p>
          <a:p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90423541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524000"/>
            <a:ext cx="8229599" cy="43434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o-RO" sz="2000" b="1" kern="1200" dirty="0" smtClean="0">
              <a:solidFill>
                <a:srgbClr val="00339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0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o-RO" sz="3200" b="1" dirty="0" smtClean="0">
                <a:latin typeface="+mn-lt"/>
                <a:cs typeface="Lucida Sans Unicode" panose="020B0602030504020204" pitchFamily="34" charset="0"/>
              </a:rPr>
              <a:t>Studiul de referință (II) </a:t>
            </a:r>
            <a:endParaRPr lang="ro-RO" sz="3200" b="1" dirty="0">
              <a:latin typeface="+mn-lt"/>
              <a:cs typeface="Lucida Sans Unicode" panose="020B0602030504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sz="2400" b="1" dirty="0">
                <a:cs typeface="Lucida Sans Unicode" panose="020B0602030504020204" pitchFamily="34" charset="0"/>
              </a:rPr>
              <a:t>Studiul de referință</a:t>
            </a:r>
            <a:r>
              <a:rPr lang="ro-RO" sz="2400" b="1" dirty="0" smtClean="0">
                <a:cs typeface="Lucida Sans Unicode" panose="020B0602030504020204" pitchFamily="34" charset="0"/>
              </a:rPr>
              <a:t>:</a:t>
            </a:r>
          </a:p>
          <a:p>
            <a:pPr marL="109537" indent="0" algn="just">
              <a:buNone/>
            </a:pPr>
            <a:endParaRPr lang="ro-RO" sz="2400" b="1" dirty="0" smtClean="0">
              <a:cs typeface="Lucida Sans Unicode" panose="020B0602030504020204" pitchFamily="34" charset="0"/>
            </a:endParaRPr>
          </a:p>
          <a:p>
            <a:pPr lvl="1" algn="just"/>
            <a:r>
              <a:rPr lang="ro-RO" sz="2400" b="1" dirty="0" smtClean="0">
                <a:cs typeface="Lucida Sans Unicode" panose="020B0602030504020204" pitchFamily="34" charset="0"/>
              </a:rPr>
              <a:t>caracteristici</a:t>
            </a:r>
            <a:r>
              <a:rPr lang="ro-RO" sz="2400" b="1" dirty="0">
                <a:cs typeface="Lucida Sans Unicode" panose="020B0602030504020204" pitchFamily="34" charset="0"/>
              </a:rPr>
              <a:t>: reprezentativ statistic la nivelul populației din teritoriul SDL</a:t>
            </a:r>
            <a:r>
              <a:rPr lang="ro-RO" sz="2400" dirty="0">
                <a:cs typeface="Lucida Sans Unicode" panose="020B0602030504020204" pitchFamily="34" charset="0"/>
              </a:rPr>
              <a:t> (cu un număr suficient de mare de cazuri pentru a permite analiza fiecărei zone distincte</a:t>
            </a:r>
            <a:r>
              <a:rPr lang="ro-RO" sz="2400" dirty="0" smtClean="0">
                <a:cs typeface="Lucida Sans Unicode" panose="020B0602030504020204" pitchFamily="34" charset="0"/>
              </a:rPr>
              <a:t>).</a:t>
            </a:r>
          </a:p>
          <a:p>
            <a:pPr lvl="1" algn="just"/>
            <a:r>
              <a:rPr lang="ro-RO" sz="2400" b="1" dirty="0">
                <a:cs typeface="Lucida Sans Unicode" panose="020B0602030504020204" pitchFamily="34" charset="0"/>
              </a:rPr>
              <a:t>s</a:t>
            </a:r>
            <a:r>
              <a:rPr lang="ro-RO" sz="2400" b="1" dirty="0" smtClean="0">
                <a:cs typeface="Lucida Sans Unicode" panose="020B0602030504020204" pitchFamily="34" charset="0"/>
              </a:rPr>
              <a:t>cop</a:t>
            </a:r>
            <a:r>
              <a:rPr lang="ro-RO" sz="2400" dirty="0" smtClean="0">
                <a:cs typeface="Lucida Sans Unicode" panose="020B0602030504020204" pitchFamily="34" charset="0"/>
              </a:rPr>
              <a:t>: de </a:t>
            </a:r>
            <a:r>
              <a:rPr lang="ro-RO" sz="2400" dirty="0">
                <a:cs typeface="Lucida Sans Unicode" panose="020B0602030504020204" pitchFamily="34" charset="0"/>
              </a:rPr>
              <a:t>a furniza date statistice care să fundamenteze Analiza diagnostic a nevoilor și problemelor populației din zonele distincte, inclusiv ZUM, din teritoriul SDL pe care GAL vizează să le soluționeze, respectiv: </a:t>
            </a:r>
          </a:p>
          <a:p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00645864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524000"/>
            <a:ext cx="8229599" cy="43434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o-RO" sz="2000" b="1" kern="1200" dirty="0" smtClean="0">
              <a:solidFill>
                <a:srgbClr val="00339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0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o-RO" sz="3200" b="1" dirty="0" smtClean="0">
                <a:latin typeface="+mn-lt"/>
                <a:cs typeface="Lucida Sans Unicode" panose="020B0602030504020204" pitchFamily="34" charset="0"/>
              </a:rPr>
              <a:t>Studiul de referință (III) </a:t>
            </a:r>
            <a:endParaRPr lang="ro-RO" sz="3200" b="1" dirty="0">
              <a:latin typeface="+mn-lt"/>
              <a:cs typeface="Lucida Sans Unicode" panose="020B0602030504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/>
            <a:r>
              <a:rPr lang="ro-RO" sz="2400" b="1" dirty="0"/>
              <a:t>analiza fiecărei zone </a:t>
            </a:r>
            <a:r>
              <a:rPr lang="ro-RO" sz="2400" dirty="0"/>
              <a:t>din teritoriul SDL -  caracteristici demografice și socio-economice; </a:t>
            </a:r>
          </a:p>
          <a:p>
            <a:pPr lvl="1" algn="just"/>
            <a:r>
              <a:rPr lang="ro-RO" sz="2400" dirty="0"/>
              <a:t>identificarea și </a:t>
            </a:r>
            <a:r>
              <a:rPr lang="ro-RO" sz="2400" b="1" dirty="0"/>
              <a:t>analiza nevoilor persoanelor</a:t>
            </a:r>
            <a:r>
              <a:rPr lang="ro-RO" sz="2400" dirty="0"/>
              <a:t> aflate în risc de sărăcie/excluziune socială de pe raza teritoriului SDL și a fiecărei zone distincte incluse; </a:t>
            </a:r>
          </a:p>
          <a:p>
            <a:pPr lvl="1" algn="just"/>
            <a:r>
              <a:rPr lang="ro-RO" sz="2400" dirty="0"/>
              <a:t>identificarea </a:t>
            </a:r>
            <a:r>
              <a:rPr lang="ro-RO" sz="2400" b="1" dirty="0"/>
              <a:t>principalelor probleme </a:t>
            </a:r>
            <a:r>
              <a:rPr lang="ro-RO" sz="2400" dirty="0"/>
              <a:t>din fiecare zonă distinctă a teritoriului SDL  - infrastructură și locuire, educație și statut ocupațional al adulților, venituri și cheltuieli, educația copiilor, acces la servicii, relații din comunitate/din afara comunității și imaginea publică a zonei (mass-media).</a:t>
            </a:r>
          </a:p>
          <a:p>
            <a:pPr lvl="1" algn="just"/>
            <a:endParaRPr lang="ro-RO" sz="2400" b="1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90756722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524000"/>
            <a:ext cx="8229599" cy="43434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o-RO" sz="2000" b="1" kern="1200" dirty="0" smtClean="0">
              <a:solidFill>
                <a:srgbClr val="00339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0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o-RO" sz="3200" b="1" dirty="0" smtClean="0">
                <a:latin typeface="+mn-lt"/>
                <a:cs typeface="Lucida Sans Unicode" panose="020B0602030504020204" pitchFamily="34" charset="0"/>
              </a:rPr>
              <a:t>Evaluarea Studiului de Referință </a:t>
            </a:r>
            <a:endParaRPr lang="ro-RO" sz="3200" b="1" dirty="0">
              <a:latin typeface="+mn-lt"/>
              <a:cs typeface="Lucida Sans Unicode" panose="020B0602030504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lvl="1" algn="just">
              <a:buFont typeface="Wingdings" panose="05000000000000000000" pitchFamily="2" charset="2"/>
              <a:buChar char="Ø"/>
            </a:pPr>
            <a:r>
              <a:rPr lang="ro-RO" sz="2400" b="1" dirty="0"/>
              <a:t>Responsabil: </a:t>
            </a:r>
            <a:r>
              <a:rPr lang="ro-RO" sz="2400" dirty="0"/>
              <a:t>Expert Date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o-RO" sz="2400" b="1" dirty="0"/>
              <a:t>Caracteristici:</a:t>
            </a:r>
            <a:r>
              <a:rPr lang="ro-RO" sz="2400" b="1" i="1" dirty="0"/>
              <a:t> </a:t>
            </a:r>
            <a:r>
              <a:rPr lang="ro-RO" sz="2400" dirty="0"/>
              <a:t>este o evaluare </a:t>
            </a:r>
            <a:r>
              <a:rPr lang="ro-RO" sz="2400" b="1" dirty="0"/>
              <a:t>cu caracter eliminatoriu, </a:t>
            </a:r>
            <a:r>
              <a:rPr lang="ro-RO" sz="2400" dirty="0"/>
              <a:t>fără punctaj, cu întrebări de tip </a:t>
            </a:r>
            <a:r>
              <a:rPr lang="ro-RO" sz="2400" b="1" dirty="0" smtClean="0"/>
              <a:t>DA/NU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o-RO" sz="2400" b="1" dirty="0" smtClean="0"/>
              <a:t>Regulă</a:t>
            </a:r>
            <a:r>
              <a:rPr lang="ro-RO" sz="2400" dirty="0" smtClean="0"/>
              <a:t> </a:t>
            </a:r>
            <a:r>
              <a:rPr lang="ro-RO" sz="2400" dirty="0"/>
              <a:t>evaluare: </a:t>
            </a:r>
          </a:p>
          <a:p>
            <a:pPr lvl="1" algn="just"/>
            <a:r>
              <a:rPr lang="ro-RO" sz="2400" dirty="0"/>
              <a:t>SDL este declarată </a:t>
            </a:r>
            <a:r>
              <a:rPr lang="ro-RO" sz="2400" b="1" dirty="0"/>
              <a:t>eligibilă</a:t>
            </a:r>
            <a:r>
              <a:rPr lang="ro-RO" sz="2400" dirty="0"/>
              <a:t> dacă obține </a:t>
            </a:r>
            <a:r>
              <a:rPr lang="ro-RO" sz="2400" b="1" dirty="0"/>
              <a:t>DA la toate criteriile; </a:t>
            </a:r>
            <a:endParaRPr lang="ro-RO" sz="2400" dirty="0"/>
          </a:p>
          <a:p>
            <a:pPr lvl="1" algn="just"/>
            <a:r>
              <a:rPr lang="ro-RO" sz="2400" dirty="0"/>
              <a:t>pentru</a:t>
            </a:r>
            <a:r>
              <a:rPr lang="ro-RO" sz="2400" b="1" dirty="0"/>
              <a:t> oricare NU </a:t>
            </a:r>
            <a:r>
              <a:rPr lang="ro-RO" sz="2400" dirty="0"/>
              <a:t>la criteriile de evaluare, SDL va fi declarată neeligibilă</a:t>
            </a:r>
            <a:r>
              <a:rPr lang="ro-RO" sz="2400" b="1" dirty="0"/>
              <a:t>. </a:t>
            </a:r>
            <a:endParaRPr lang="ro-RO" sz="24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ro-RO" sz="2400" b="1" dirty="0"/>
              <a:t>Evaluarea</a:t>
            </a:r>
            <a:r>
              <a:rPr lang="ro-RO" sz="2400" dirty="0"/>
              <a:t> - pe baza documentelor aferente Studiului de referință și a bazei de microdate primare. După caz, îndeplinirea criteriilor este verificată și în teren. 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ro-RO" sz="2400" b="1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4471699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219200"/>
            <a:ext cx="8229599" cy="43434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o-RO" sz="2000" b="1" kern="1200" dirty="0" smtClean="0">
              <a:solidFill>
                <a:srgbClr val="00339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0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o-RO" sz="3200" b="1" dirty="0" smtClean="0">
                <a:latin typeface="+mn-lt"/>
                <a:cs typeface="Lucida Sans Unicode" panose="020B0602030504020204" pitchFamily="34" charset="0"/>
              </a:rPr>
              <a:t>Evaluarea Studiului de Referință - criterii </a:t>
            </a:r>
            <a:endParaRPr lang="ro-RO" sz="3200" b="1" dirty="0">
              <a:latin typeface="+mn-lt"/>
              <a:cs typeface="Lucida Sans Unicode" panose="020B0602030504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43000"/>
            <a:ext cx="8229599" cy="4648200"/>
          </a:xfrm>
        </p:spPr>
        <p:txBody>
          <a:bodyPr/>
          <a:lstStyle/>
          <a:p>
            <a:pPr marL="109537" indent="0" algn="just">
              <a:buNone/>
            </a:pPr>
            <a:r>
              <a:rPr lang="ro-RO" sz="2300" dirty="0"/>
              <a:t>1.Este prezentată decizia referitoare la delimitarea exactă a teritoriului SDL? – DA/NU</a:t>
            </a:r>
          </a:p>
          <a:p>
            <a:pPr marL="109537" indent="0" algn="just">
              <a:buNone/>
            </a:pPr>
            <a:r>
              <a:rPr lang="ro-RO" sz="2300" dirty="0"/>
              <a:t>2.Teritoriul SDL respectă criteriile de dimensiune (intre 10.000-150.000 locuitori) și coerență? - DA/NU</a:t>
            </a:r>
          </a:p>
          <a:p>
            <a:pPr marL="109537" indent="0" algn="just">
              <a:buNone/>
            </a:pPr>
            <a:r>
              <a:rPr lang="ro-RO" sz="2300" dirty="0"/>
              <a:t>3.Teritoriul SDL are delimitate perimetrele care corespund zonelor cu caracter distinct? – DA/NU</a:t>
            </a:r>
          </a:p>
          <a:p>
            <a:pPr marL="109537" indent="0" algn="just">
              <a:buNone/>
            </a:pPr>
            <a:r>
              <a:rPr lang="ro-RO" sz="2300" dirty="0"/>
              <a:t>4.Teritoriul SDL cuprinde cel puțin o zonă urbană marginalizată (ZUM) și zona urbană funcțională aferentă, în care au fost identificate zonele distincte pentru intervenții DLRC? - DA/NU</a:t>
            </a:r>
          </a:p>
          <a:p>
            <a:pPr marL="109537" indent="0" algn="just">
              <a:buNone/>
            </a:pPr>
            <a:r>
              <a:rPr lang="ro-RO" sz="2300" dirty="0"/>
              <a:t>5.Zona declarată zonă urbană marginalizată este identificată corect ca ZUM? – DA/NU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ro-RO" sz="2400" b="1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6279004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199" y="1066800"/>
            <a:ext cx="8229599" cy="46482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o-RO" sz="2000" b="1" kern="1200" dirty="0" smtClean="0">
              <a:solidFill>
                <a:srgbClr val="00339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0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o-RO" sz="3200" b="1" dirty="0" smtClean="0">
                <a:latin typeface="+mn-lt"/>
                <a:cs typeface="Lucida Sans Unicode" panose="020B0602030504020204" pitchFamily="34" charset="0"/>
              </a:rPr>
              <a:t>Evaluarea Studiului de Referință - criterii </a:t>
            </a:r>
            <a:endParaRPr lang="ro-RO" sz="3200" b="1" dirty="0">
              <a:latin typeface="+mn-lt"/>
              <a:cs typeface="Lucida Sans Unicode" panose="020B0602030504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/>
          <a:lstStyle/>
          <a:p>
            <a:pPr marL="109537" indent="0" algn="just">
              <a:buNone/>
            </a:pPr>
            <a:r>
              <a:rPr lang="ro-RO" sz="2400" dirty="0"/>
              <a:t>6.În situațiile în care în teritoriu sunt mai multe zone urbane marginalizate, etapa de validare a fost urmată de etapa de declarare a zonei sau zonelor marginalizate care au fost selectate pentru a fi adresate prin SDL? – DA/NU</a:t>
            </a:r>
          </a:p>
          <a:p>
            <a:pPr marL="109537" indent="0" algn="just">
              <a:buNone/>
            </a:pPr>
            <a:r>
              <a:rPr lang="ro-RO" sz="2400" dirty="0"/>
              <a:t>7</a:t>
            </a:r>
            <a:r>
              <a:rPr lang="ro-RO" sz="2400" b="1" dirty="0"/>
              <a:t>.</a:t>
            </a:r>
            <a:r>
              <a:rPr lang="ro-RO" sz="2400" dirty="0"/>
              <a:t>Zona urbană marginalizată (ZUM) declarată comunitate roma este identificată corect? </a:t>
            </a:r>
            <a:r>
              <a:rPr lang="ro-RO" sz="2400" b="1" dirty="0"/>
              <a:t>- </a:t>
            </a:r>
            <a:r>
              <a:rPr lang="ro-RO" sz="2400" dirty="0" smtClean="0"/>
              <a:t>DA/NU</a:t>
            </a:r>
            <a:endParaRPr lang="ro-RO" sz="2400" dirty="0"/>
          </a:p>
          <a:p>
            <a:pPr marL="109537" indent="0" algn="just">
              <a:buNone/>
            </a:pPr>
            <a:r>
              <a:rPr lang="ro-RO" sz="2400" dirty="0"/>
              <a:t>8.În Studiul de referință este utilizată o metodă probabilistă de eșantionare la nivelul teritoriului?– </a:t>
            </a:r>
            <a:r>
              <a:rPr lang="ro-RO" sz="2400" dirty="0" smtClean="0"/>
              <a:t>DA/NU</a:t>
            </a:r>
            <a:endParaRPr lang="ro-RO" sz="2400" dirty="0"/>
          </a:p>
          <a:p>
            <a:pPr marL="109537" indent="0" algn="just">
              <a:buNone/>
            </a:pPr>
            <a:r>
              <a:rPr lang="ro-RO" sz="2400" dirty="0"/>
              <a:t>9.Metodologia și baza de microdate primare rezultată din Studiul de referință permit identificarea persoanelor în risc de sărăcie? – DA/NU</a:t>
            </a:r>
            <a:endParaRPr lang="ro-RO" dirty="0"/>
          </a:p>
          <a:p>
            <a:pPr lvl="1" algn="just">
              <a:buFont typeface="Wingdings" panose="05000000000000000000" pitchFamily="2" charset="2"/>
              <a:buChar char="Ø"/>
            </a:pPr>
            <a:endParaRPr lang="ro-RO" sz="2400" b="1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76060618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57199" y="1066800"/>
            <a:ext cx="8229599" cy="46482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ro-RO" sz="2000" b="1" kern="1200" dirty="0" smtClean="0">
              <a:solidFill>
                <a:srgbClr val="00339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400" b="0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ro-RO" sz="3200" b="1" dirty="0" smtClean="0">
                <a:latin typeface="+mn-lt"/>
                <a:cs typeface="Lucida Sans Unicode" panose="020B0602030504020204" pitchFamily="34" charset="0"/>
              </a:rPr>
              <a:t>Evaluarea Studiului de Referință - criterii </a:t>
            </a:r>
            <a:endParaRPr lang="ro-RO" sz="3200" b="1" dirty="0">
              <a:latin typeface="+mn-lt"/>
              <a:cs typeface="Lucida Sans Unicode" panose="020B0602030504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/>
          <a:lstStyle/>
          <a:p>
            <a:pPr lvl="1" algn="just">
              <a:buFont typeface="Wingdings" panose="05000000000000000000" pitchFamily="2" charset="2"/>
              <a:buChar char="Ø"/>
            </a:pPr>
            <a:endParaRPr lang="ro-RO" sz="2400" b="1" dirty="0" smtClean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endParaRPr lang="ro-RO" dirty="0"/>
          </a:p>
          <a:p>
            <a:endParaRPr lang="ro-RO" dirty="0"/>
          </a:p>
        </p:txBody>
      </p:sp>
      <p:sp>
        <p:nvSpPr>
          <p:cNvPr id="5" name="Rectangle 4"/>
          <p:cNvSpPr/>
          <p:nvPr/>
        </p:nvSpPr>
        <p:spPr>
          <a:xfrm>
            <a:off x="457199" y="1066801"/>
            <a:ext cx="8153401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7" indent="0" algn="just">
              <a:buNone/>
            </a:pPr>
            <a:r>
              <a:rPr lang="ro-RO" sz="2300" b="0" dirty="0">
                <a:solidFill>
                  <a:schemeClr val="tx1"/>
                </a:solidFill>
              </a:rPr>
              <a:t>10.Metodologia și baza de date permit identificarea principalelor probleme cu care se confruntă populația din teritoriul SDL la nivelul zonelor cu caracter distinct? – DA/NU</a:t>
            </a:r>
          </a:p>
          <a:p>
            <a:pPr marL="109537" indent="0" algn="just">
              <a:buNone/>
            </a:pPr>
            <a:r>
              <a:rPr lang="ro-RO" sz="2300" b="0" dirty="0">
                <a:solidFill>
                  <a:schemeClr val="tx1"/>
                </a:solidFill>
              </a:rPr>
              <a:t>11.Dacă sunt utilizate metode calitative pentru identificarea problemelor comunitare din perspectiva cetățenilor, au fost organizate cel puțin două focus-grupuri (unul cu tineri 15-29 ani și unul cu adulți 30+ ani) la care să participe femei și bărbați, romi și non-romi? – DA/NU</a:t>
            </a:r>
          </a:p>
          <a:p>
            <a:pPr marL="109537" indent="0" algn="just">
              <a:buNone/>
            </a:pPr>
            <a:r>
              <a:rPr lang="ro-RO" sz="2300" b="0" dirty="0">
                <a:solidFill>
                  <a:schemeClr val="tx1"/>
                </a:solidFill>
              </a:rPr>
              <a:t>12.Metodologia cercetării studiului de referință include realizarea unor discuții de grup (focus grupuri) cu reprezentanții instituționali și specialiștii de la nivel local? - DA/NU</a:t>
            </a:r>
          </a:p>
        </p:txBody>
      </p:sp>
    </p:spTree>
    <p:extLst>
      <p:ext uri="{BB962C8B-B14F-4D97-AF65-F5344CB8AC3E}">
        <p14:creationId xmlns:p14="http://schemas.microsoft.com/office/powerpoint/2010/main" val="2338946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981200"/>
          </a:xfrm>
          <a:ln>
            <a:miter lim="800000"/>
            <a:headEnd/>
            <a:tailEnd/>
          </a:ln>
          <a:extLst/>
        </p:spPr>
        <p:txBody>
          <a:bodyPr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>
              <a:defRPr/>
            </a:pPr>
            <a:r>
              <a:rPr lang="ro-RO" dirty="0" smtClean="0">
                <a:ln w="18415" cmpd="sng">
                  <a:solidFill>
                    <a:schemeClr val="accent6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Vă mulțumim!</a:t>
            </a:r>
            <a:br>
              <a:rPr lang="ro-RO" dirty="0" smtClean="0">
                <a:ln w="18415" cmpd="sng">
                  <a:solidFill>
                    <a:schemeClr val="accent6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</a:br>
            <a:r>
              <a:rPr lang="ro-RO" dirty="0" smtClean="0">
                <a:ln w="18415" cmpd="sng">
                  <a:solidFill>
                    <a:schemeClr val="accent6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www.fonduri-ue.ro</a:t>
            </a:r>
            <a:endParaRPr lang="ro-RO" dirty="0">
              <a:ln w="18415" cmpd="sng">
                <a:solidFill>
                  <a:schemeClr val="accent6">
                    <a:lumMod val="20000"/>
                    <a:lumOff val="80000"/>
                  </a:schemeClr>
                </a:solidFill>
                <a:prstDash val="solid"/>
              </a:ln>
              <a:solidFill>
                <a:schemeClr val="accent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23911</TotalTime>
  <Words>637</Words>
  <Application>Microsoft Office PowerPoint</Application>
  <PresentationFormat>On-screen Show (4:3)</PresentationFormat>
  <Paragraphs>48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Lucida Sans Unicode</vt:lpstr>
      <vt:lpstr>Trebuchet MS</vt:lpstr>
      <vt:lpstr>Wingdings</vt:lpstr>
      <vt:lpstr>Default Design</vt:lpstr>
      <vt:lpstr>1_Default Design</vt:lpstr>
      <vt:lpstr>ELABORAREA STRATEGIILOR de DEZVOLTARE LOCALĂ (SDL)  Nivelul orașelor/municipiilor cu peste 20.000 locuitori  CRITERII DE EVALUARE A STUDIULUI DE REFERINȚĂ </vt:lpstr>
      <vt:lpstr>Studiul de referință </vt:lpstr>
      <vt:lpstr>Studiul de referință (II) </vt:lpstr>
      <vt:lpstr>Studiul de referință (III) </vt:lpstr>
      <vt:lpstr>Evaluarea Studiului de Referință </vt:lpstr>
      <vt:lpstr>Evaluarea Studiului de Referință - criterii </vt:lpstr>
      <vt:lpstr>Evaluarea Studiului de Referință - criterii </vt:lpstr>
      <vt:lpstr>Evaluarea Studiului de Referință - criterii </vt:lpstr>
      <vt:lpstr>Vă mulțumim! www.fonduri-ue.ro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antiputz</dc:creator>
  <cp:lastModifiedBy>Steluta CALIN</cp:lastModifiedBy>
  <cp:revision>2052</cp:revision>
  <cp:lastPrinted>2017-10-03T09:56:05Z</cp:lastPrinted>
  <dcterms:created xsi:type="dcterms:W3CDTF">2006-08-16T00:00:00Z</dcterms:created>
  <dcterms:modified xsi:type="dcterms:W3CDTF">2017-10-05T11:38:29Z</dcterms:modified>
</cp:coreProperties>
</file>